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2"/>
  </p:notesMasterIdLst>
  <p:sldIdLst>
    <p:sldId id="310" r:id="rId3"/>
    <p:sldId id="309" r:id="rId4"/>
    <p:sldId id="261" r:id="rId5"/>
    <p:sldId id="269" r:id="rId6"/>
    <p:sldId id="268" r:id="rId7"/>
    <p:sldId id="316" r:id="rId8"/>
    <p:sldId id="276" r:id="rId9"/>
    <p:sldId id="317" r:id="rId10"/>
    <p:sldId id="297" r:id="rId11"/>
  </p:sldIdLst>
  <p:sldSz cx="12195175" cy="6858000"/>
  <p:notesSz cx="6858000" cy="9144000"/>
  <p:custDataLst>
    <p:tags r:id="rId1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K0445" initials="Y" lastIdx="1" clrIdx="0">
    <p:extLst>
      <p:ext uri="{19B8F6BF-5375-455C-9EA6-DF929625EA0E}">
        <p15:presenceInfo xmlns:p15="http://schemas.microsoft.com/office/powerpoint/2012/main" userId="9dc607c5-7e50-44b7-bd84-e313a73280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002060"/>
    <a:srgbClr val="FFFFFF"/>
    <a:srgbClr val="2F5EB0"/>
    <a:srgbClr val="009899"/>
    <a:srgbClr val="2DD3C2"/>
    <a:srgbClr val="FF6300"/>
    <a:srgbClr val="F87A00"/>
    <a:srgbClr val="153943"/>
    <a:srgbClr val="235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792" autoAdjust="0"/>
    <p:restoredTop sz="86401"/>
  </p:normalViewPr>
  <p:slideViewPr>
    <p:cSldViewPr showGuides="1">
      <p:cViewPr varScale="1">
        <p:scale>
          <a:sx n="81" d="100"/>
          <a:sy n="81" d="100"/>
        </p:scale>
        <p:origin x="184" y="1176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gs" Target="tags/tag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63379-9F64-4630-BF61-06A11BE86AD3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CEBB1-29F6-4DD0-A20A-49F07B6D6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0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0673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2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70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60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76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630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90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2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2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38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443452"/>
      </p:ext>
    </p:extLst>
  </p:cSld>
  <p:clrMapOvr>
    <a:masterClrMapping/>
  </p:clrMapOvr>
  <p:transition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3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1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27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38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26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4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69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A6F64-0D39-4B9C-A2F9-7A9DBA165471}" type="datetimeFigureOut">
              <a:rPr lang="zh-CN" altLang="en-US" smtClean="0"/>
              <a:t>2018/8/13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76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607" y="365780"/>
            <a:ext cx="10517962" cy="13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713" tIns="43356" rIns="86713" bIns="433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607" y="1825890"/>
            <a:ext cx="10517962" cy="435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713" tIns="43356" rIns="86713" bIns="433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607" y="6356747"/>
            <a:ext cx="2743162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464" y="6356747"/>
            <a:ext cx="4116248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408" y="6356747"/>
            <a:ext cx="2743162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F43C57-3421-4275-9245-8F0D68F967B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4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33563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867126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00688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734251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16781" indent="-216781" algn="l" rtl="0" eaLnBrk="0" fontAlgn="base" hangingPunct="0">
        <a:lnSpc>
          <a:spcPct val="90000"/>
        </a:lnSpc>
        <a:spcBef>
          <a:spcPts val="948"/>
        </a:spcBef>
        <a:spcAft>
          <a:spcPct val="0"/>
        </a:spcAft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0344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3907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7470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951032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384595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18158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51721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85283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563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7126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688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4251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7814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1377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4939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502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-99" r="26120" b="99"/>
          <a:stretch/>
        </p:blipFill>
        <p:spPr>
          <a:xfrm>
            <a:off x="-6608" y="0"/>
            <a:ext cx="7008864" cy="6858000"/>
          </a:xfrm>
          <a:prstGeom prst="rtTriangle">
            <a:avLst/>
          </a:prstGeom>
        </p:spPr>
      </p:pic>
      <p:pic>
        <p:nvPicPr>
          <p:cNvPr id="14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36653" y="-709244"/>
            <a:ext cx="609600" cy="609600"/>
          </a:xfrm>
          <a:prstGeom prst="rect">
            <a:avLst/>
          </a:prstGeom>
        </p:spPr>
      </p:pic>
      <p:sp>
        <p:nvSpPr>
          <p:cNvPr id="27" name="等腰三角形 26"/>
          <p:cNvSpPr/>
          <p:nvPr/>
        </p:nvSpPr>
        <p:spPr>
          <a:xfrm rot="16200000">
            <a:off x="11210619" y="336947"/>
            <a:ext cx="1312104" cy="65150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2707801">
            <a:off x="11256277" y="1069167"/>
            <a:ext cx="332442" cy="3324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2707801">
            <a:off x="11101664" y="576937"/>
            <a:ext cx="171526" cy="1715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5238060" y="2408751"/>
            <a:ext cx="35283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开课介绍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896" y="1413180"/>
            <a:ext cx="688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2 0 1 </a:t>
            </a:r>
            <a:r>
              <a:rPr lang="en-US" altLang="zh-Hans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银保通技术专题培训</a:t>
            </a: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8672157" y="6228566"/>
            <a:ext cx="3258078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   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1FE2D1D-6013-8744-9965-A383E9156345}"/>
              </a:ext>
            </a:extLst>
          </p:cNvPr>
          <p:cNvSpPr txBox="1">
            <a:spLocks/>
          </p:cNvSpPr>
          <p:nvPr/>
        </p:nvSpPr>
        <p:spPr>
          <a:xfrm>
            <a:off x="8654439" y="5508486"/>
            <a:ext cx="3258078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   袁津</a:t>
            </a: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E1501404-EB9B-C841-9E38-EDFD43E8009B}"/>
              </a:ext>
            </a:extLst>
          </p:cNvPr>
          <p:cNvSpPr txBox="1">
            <a:spLocks/>
          </p:cNvSpPr>
          <p:nvPr/>
        </p:nvSpPr>
        <p:spPr>
          <a:xfrm>
            <a:off x="8654439" y="5868526"/>
            <a:ext cx="3258078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参与者   银保通项目组</a:t>
            </a:r>
          </a:p>
        </p:txBody>
      </p:sp>
    </p:spTree>
    <p:extLst>
      <p:ext uri="{BB962C8B-B14F-4D97-AF65-F5344CB8AC3E}">
        <p14:creationId xmlns:p14="http://schemas.microsoft.com/office/powerpoint/2010/main" val="294707789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58" y="4391857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31" y="3243648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31" y="2060848"/>
            <a:ext cx="57606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矩形 32"/>
          <p:cNvSpPr/>
          <p:nvPr/>
        </p:nvSpPr>
        <p:spPr>
          <a:xfrm>
            <a:off x="120923" y="0"/>
            <a:ext cx="4585419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-1"/>
            <a:ext cx="4513411" cy="6858001"/>
          </a:xfrm>
          <a:prstGeom prst="rect">
            <a:avLst/>
          </a:prstGeom>
          <a:solidFill>
            <a:srgbClr val="283E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41003" y="2996952"/>
            <a:ext cx="2952328" cy="1224136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8995" y="3121804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 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28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2" name="文本框 9"/>
          <p:cNvSpPr txBox="1"/>
          <p:nvPr/>
        </p:nvSpPr>
        <p:spPr>
          <a:xfrm>
            <a:off x="5593531" y="2083169"/>
            <a:ext cx="4383059" cy="500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01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培训目的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5593531" y="3243648"/>
            <a:ext cx="4392488" cy="576064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文本框 9"/>
          <p:cNvSpPr txBox="1"/>
          <p:nvPr/>
        </p:nvSpPr>
        <p:spPr>
          <a:xfrm>
            <a:off x="5593531" y="3297254"/>
            <a:ext cx="411926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02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培训方式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5593531" y="4399149"/>
            <a:ext cx="4392488" cy="576064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文本框 9"/>
          <p:cNvSpPr txBox="1"/>
          <p:nvPr/>
        </p:nvSpPr>
        <p:spPr>
          <a:xfrm>
            <a:off x="5650730" y="4471157"/>
            <a:ext cx="432585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03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Hans" altLang="en-US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培训计划</a:t>
            </a:r>
          </a:p>
        </p:txBody>
      </p:sp>
    </p:spTree>
    <p:extLst>
      <p:ext uri="{BB962C8B-B14F-4D97-AF65-F5344CB8AC3E}">
        <p14:creationId xmlns:p14="http://schemas.microsoft.com/office/powerpoint/2010/main" val="40822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window dir="ver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34575"/>
            <a:ext cx="4621427" cy="655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17846">
            <a:off x="8216951" y="1358913"/>
            <a:ext cx="1286799" cy="128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KSO_Shape"/>
          <p:cNvSpPr>
            <a:spLocks/>
          </p:cNvSpPr>
          <p:nvPr/>
        </p:nvSpPr>
        <p:spPr bwMode="auto">
          <a:xfrm>
            <a:off x="8401843" y="1707184"/>
            <a:ext cx="859598" cy="59025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36" name="Rectangle 49"/>
          <p:cNvSpPr/>
          <p:nvPr/>
        </p:nvSpPr>
        <p:spPr>
          <a:xfrm>
            <a:off x="7419237" y="3354019"/>
            <a:ext cx="2880320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培训目的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779277" y="3938794"/>
            <a:ext cx="216024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2923" y="1087362"/>
            <a:ext cx="20882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2"/>
                </a:solidFill>
                <a:latin typeface="Impact" pitchFamily="34" charset="0"/>
                <a:ea typeface="方正大黑简体" pitchFamily="2" charset="-122"/>
              </a:rPr>
              <a:t>1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  <a:ea typeface="方正大黑简体" pitchFamily="2" charset="-122"/>
            </a:endParaRPr>
          </a:p>
        </p:txBody>
      </p:sp>
      <p:sp>
        <p:nvSpPr>
          <p:cNvPr id="35" name="TextBox 45"/>
          <p:cNvSpPr txBox="1"/>
          <p:nvPr/>
        </p:nvSpPr>
        <p:spPr>
          <a:xfrm>
            <a:off x="1129034" y="3354019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2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</p:spTree>
    <p:extLst>
      <p:ext uri="{BB962C8B-B14F-4D97-AF65-F5344CB8AC3E}">
        <p14:creationId xmlns:p14="http://schemas.microsoft.com/office/powerpoint/2010/main" val="3559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94" y="116633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KSO_Shape"/>
          <p:cNvSpPr>
            <a:spLocks/>
          </p:cNvSpPr>
          <p:nvPr/>
        </p:nvSpPr>
        <p:spPr bwMode="auto">
          <a:xfrm>
            <a:off x="120923" y="206564"/>
            <a:ext cx="367893" cy="25262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552971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培训目的</a:t>
            </a: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930A36B3-38E2-ED4C-9398-F867FEB9E71F}"/>
              </a:ext>
            </a:extLst>
          </p:cNvPr>
          <p:cNvSpPr/>
          <p:nvPr/>
        </p:nvSpPr>
        <p:spPr>
          <a:xfrm>
            <a:off x="2209155" y="3212976"/>
            <a:ext cx="2269265" cy="2269265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培训结果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4B74A04-12A8-E54E-AEA9-EE4D2F118E82}"/>
              </a:ext>
            </a:extLst>
          </p:cNvPr>
          <p:cNvSpPr/>
          <p:nvPr/>
        </p:nvSpPr>
        <p:spPr>
          <a:xfrm>
            <a:off x="2264724" y="1303752"/>
            <a:ext cx="2213696" cy="2213696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为什么要培训？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ABBFB32B-FA04-264A-BFFF-FC3F10A00AD9}"/>
              </a:ext>
            </a:extLst>
          </p:cNvPr>
          <p:cNvSpPr/>
          <p:nvPr/>
        </p:nvSpPr>
        <p:spPr>
          <a:xfrm>
            <a:off x="4945459" y="1534413"/>
            <a:ext cx="480074" cy="480210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1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15" name="直接连接符 12">
            <a:extLst>
              <a:ext uri="{FF2B5EF4-FFF2-40B4-BE49-F238E27FC236}">
                <a16:creationId xmlns:a16="http://schemas.microsoft.com/office/drawing/2014/main" id="{F149B49A-D95B-994B-8337-6ADB293B4190}"/>
              </a:ext>
            </a:extLst>
          </p:cNvPr>
          <p:cNvCxnSpPr/>
          <p:nvPr/>
        </p:nvCxnSpPr>
        <p:spPr>
          <a:xfrm>
            <a:off x="5522597" y="1742670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47">
            <a:extLst>
              <a:ext uri="{FF2B5EF4-FFF2-40B4-BE49-F238E27FC236}">
                <a16:creationId xmlns:a16="http://schemas.microsoft.com/office/drawing/2014/main" id="{5CBB4A7E-0369-6B46-BC7C-CE48A106B5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634" y="1462267"/>
            <a:ext cx="4241043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项目组成员技术功底不够扎实，对银保通关键技术点不精通，不能快速准确的处理技术性问题。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DAB1E1E-0235-934B-A84D-08AA700C57BC}"/>
              </a:ext>
            </a:extLst>
          </p:cNvPr>
          <p:cNvSpPr/>
          <p:nvPr/>
        </p:nvSpPr>
        <p:spPr>
          <a:xfrm>
            <a:off x="4945459" y="2204864"/>
            <a:ext cx="480074" cy="480210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2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3" name="直接连接符 16">
            <a:extLst>
              <a:ext uri="{FF2B5EF4-FFF2-40B4-BE49-F238E27FC236}">
                <a16:creationId xmlns:a16="http://schemas.microsoft.com/office/drawing/2014/main" id="{5869377F-C288-0E41-BB13-AEE0BE56CE27}"/>
              </a:ext>
            </a:extLst>
          </p:cNvPr>
          <p:cNvCxnSpPr/>
          <p:nvPr/>
        </p:nvCxnSpPr>
        <p:spPr>
          <a:xfrm>
            <a:off x="5522597" y="2413121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47">
            <a:extLst>
              <a:ext uri="{FF2B5EF4-FFF2-40B4-BE49-F238E27FC236}">
                <a16:creationId xmlns:a16="http://schemas.microsoft.com/office/drawing/2014/main" id="{8BC59C81-C8C2-4442-9E56-15B31DA4DE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579" y="2124462"/>
            <a:ext cx="4241043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希望将银保通技术点进行归纳总结，形成文档落地方便后续查阅或是新人培训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5D14898-75C9-D64E-8CBC-6CA788C13B76}"/>
              </a:ext>
            </a:extLst>
          </p:cNvPr>
          <p:cNvSpPr/>
          <p:nvPr/>
        </p:nvSpPr>
        <p:spPr>
          <a:xfrm>
            <a:off x="4945459" y="2880386"/>
            <a:ext cx="480074" cy="480210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3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6" name="直接连接符 20">
            <a:extLst>
              <a:ext uri="{FF2B5EF4-FFF2-40B4-BE49-F238E27FC236}">
                <a16:creationId xmlns:a16="http://schemas.microsoft.com/office/drawing/2014/main" id="{D1097042-88F6-D744-A84F-99A5BC4FFC7E}"/>
              </a:ext>
            </a:extLst>
          </p:cNvPr>
          <p:cNvCxnSpPr/>
          <p:nvPr/>
        </p:nvCxnSpPr>
        <p:spPr>
          <a:xfrm>
            <a:off x="5522597" y="3088643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F5EC19EE-AAF2-5B43-80D2-EA76B8DCF6D7}"/>
              </a:ext>
            </a:extLst>
          </p:cNvPr>
          <p:cNvSpPr/>
          <p:nvPr/>
        </p:nvSpPr>
        <p:spPr>
          <a:xfrm>
            <a:off x="4945459" y="3559820"/>
            <a:ext cx="480074" cy="480210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4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9" name="直接连接符 24">
            <a:extLst>
              <a:ext uri="{FF2B5EF4-FFF2-40B4-BE49-F238E27FC236}">
                <a16:creationId xmlns:a16="http://schemas.microsoft.com/office/drawing/2014/main" id="{B927D6CB-9795-1343-9215-0D19060A4EBF}"/>
              </a:ext>
            </a:extLst>
          </p:cNvPr>
          <p:cNvCxnSpPr/>
          <p:nvPr/>
        </p:nvCxnSpPr>
        <p:spPr>
          <a:xfrm>
            <a:off x="5522597" y="3798734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47">
            <a:extLst>
              <a:ext uri="{FF2B5EF4-FFF2-40B4-BE49-F238E27FC236}">
                <a16:creationId xmlns:a16="http://schemas.microsoft.com/office/drawing/2014/main" id="{646452DD-C5F6-DC44-AD2C-4B3577BC1A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0376" y="3505004"/>
            <a:ext cx="4241043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对银保通中的技术点有一个深入的了解，能够独立解决技术性问题，提升自身在项目组的地位</a:t>
            </a: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33816182-C7B4-A148-8DE1-C87467FBFAA9}"/>
              </a:ext>
            </a:extLst>
          </p:cNvPr>
          <p:cNvSpPr/>
          <p:nvPr/>
        </p:nvSpPr>
        <p:spPr>
          <a:xfrm>
            <a:off x="4945459" y="4239254"/>
            <a:ext cx="480074" cy="480210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5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32" name="直接连接符 28">
            <a:extLst>
              <a:ext uri="{FF2B5EF4-FFF2-40B4-BE49-F238E27FC236}">
                <a16:creationId xmlns:a16="http://schemas.microsoft.com/office/drawing/2014/main" id="{AE667ED6-F83A-E04F-B239-1006FA6F30E8}"/>
              </a:ext>
            </a:extLst>
          </p:cNvPr>
          <p:cNvCxnSpPr/>
          <p:nvPr/>
        </p:nvCxnSpPr>
        <p:spPr>
          <a:xfrm>
            <a:off x="5522597" y="4447511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47">
            <a:extLst>
              <a:ext uri="{FF2B5EF4-FFF2-40B4-BE49-F238E27FC236}">
                <a16:creationId xmlns:a16="http://schemas.microsoft.com/office/drawing/2014/main" id="{4F284812-7B84-B346-95A9-201000121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578" y="4159824"/>
            <a:ext cx="4241043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培训材料及课件形成文档，形成银保通项目组自己的财富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106FD058-BF37-A44E-9FA1-EB5189B42EC8}"/>
              </a:ext>
            </a:extLst>
          </p:cNvPr>
          <p:cNvSpPr/>
          <p:nvPr/>
        </p:nvSpPr>
        <p:spPr>
          <a:xfrm>
            <a:off x="4945459" y="4869160"/>
            <a:ext cx="480074" cy="480210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 MT Std" pitchFamily="34" charset="0"/>
                <a:ea typeface="微软雅黑" pitchFamily="34" charset="-122"/>
              </a:rPr>
              <a:t>6</a:t>
            </a:r>
            <a:endParaRPr lang="zh-CN" altLang="en-US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35" name="直接连接符 32">
            <a:extLst>
              <a:ext uri="{FF2B5EF4-FFF2-40B4-BE49-F238E27FC236}">
                <a16:creationId xmlns:a16="http://schemas.microsoft.com/office/drawing/2014/main" id="{1E5DE0B2-B7D5-C54C-8AE0-6BE96B508EC8}"/>
              </a:ext>
            </a:extLst>
          </p:cNvPr>
          <p:cNvCxnSpPr/>
          <p:nvPr/>
        </p:nvCxnSpPr>
        <p:spPr>
          <a:xfrm>
            <a:off x="5522597" y="5077417"/>
            <a:ext cx="1007039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47">
            <a:extLst>
              <a:ext uri="{FF2B5EF4-FFF2-40B4-BE49-F238E27FC236}">
                <a16:creationId xmlns:a16="http://schemas.microsoft.com/office/drawing/2014/main" id="{3FF8F36F-9060-5747-AA48-9B4FA0A5B4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5577" y="4789754"/>
            <a:ext cx="4241043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调动项目组成员学习的积极性，以及独立自主思考和解决问题的能力</a:t>
            </a:r>
          </a:p>
        </p:txBody>
      </p:sp>
      <p:sp>
        <p:nvSpPr>
          <p:cNvPr id="37" name="矩形 47">
            <a:extLst>
              <a:ext uri="{FF2B5EF4-FFF2-40B4-BE49-F238E27FC236}">
                <a16:creationId xmlns:a16="http://schemas.microsoft.com/office/drawing/2014/main" id="{817101A7-CD32-5B49-9C96-78A3A7905E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29635" y="2789842"/>
            <a:ext cx="4241043" cy="587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项目组成员学习积极性不高，主动性不强，没有明确的职业规划</a:t>
            </a:r>
          </a:p>
        </p:txBody>
      </p:sp>
    </p:spTree>
    <p:extLst>
      <p:ext uri="{BB962C8B-B14F-4D97-AF65-F5344CB8AC3E}">
        <p14:creationId xmlns:p14="http://schemas.microsoft.com/office/powerpoint/2010/main" val="407468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4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4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4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3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4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9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240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4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3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8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4" grpId="0" animBg="1"/>
      <p:bldP spid="16" grpId="0"/>
      <p:bldP spid="17" grpId="0" animBg="1"/>
      <p:bldP spid="24" grpId="0"/>
      <p:bldP spid="25" grpId="0" animBg="1"/>
      <p:bldP spid="28" grpId="0" animBg="1"/>
      <p:bldP spid="30" grpId="0"/>
      <p:bldP spid="31" grpId="0" animBg="1"/>
      <p:bldP spid="33" grpId="0"/>
      <p:bldP spid="34" grpId="0" animBg="1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40" y="1096283"/>
            <a:ext cx="18224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4621213" cy="659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45"/>
          <p:cNvSpPr txBox="1"/>
          <p:nvPr/>
        </p:nvSpPr>
        <p:spPr>
          <a:xfrm>
            <a:off x="755430" y="3645024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1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6" name="Rectangle 49"/>
          <p:cNvSpPr/>
          <p:nvPr/>
        </p:nvSpPr>
        <p:spPr>
          <a:xfrm>
            <a:off x="6944688" y="3120643"/>
            <a:ext cx="3122859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培训方式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321995" y="3754323"/>
            <a:ext cx="244800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/>
          <p:cNvSpPr>
            <a:spLocks/>
          </p:cNvSpPr>
          <p:nvPr/>
        </p:nvSpPr>
        <p:spPr bwMode="auto">
          <a:xfrm>
            <a:off x="8205471" y="1722481"/>
            <a:ext cx="725588" cy="570053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58891" y="1096283"/>
            <a:ext cx="1414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2"/>
                </a:solidFill>
                <a:latin typeface="Impact" pitchFamily="34" charset="0"/>
              </a:rPr>
              <a:t>2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DC7EABB1-BB7C-5741-839E-CA88CC798F71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41495AA-BACD-F94D-BAD3-2E859D9A95C8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F14F144-EEDB-0C4A-B188-23BF1BF5E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9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3" y="116633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552971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培训方式</a:t>
            </a: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5C92105A-416B-0F4D-86BE-099DD17287B0}"/>
              </a:ext>
            </a:extLst>
          </p:cNvPr>
          <p:cNvSpPr>
            <a:spLocks/>
          </p:cNvSpPr>
          <p:nvPr/>
        </p:nvSpPr>
        <p:spPr bwMode="auto">
          <a:xfrm>
            <a:off x="113070" y="224672"/>
            <a:ext cx="367893" cy="2520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BF6D8431-BDFF-6A46-B853-64ABC228F5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56BFF8-9F35-A74F-AA15-F854EB611B35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C2C9F0A-8B72-6646-B19D-E85DE042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F6D24C7-EC49-6548-B664-85D7AB8BA1A4}"/>
              </a:ext>
            </a:extLst>
          </p:cNvPr>
          <p:cNvGrpSpPr/>
          <p:nvPr/>
        </p:nvGrpSpPr>
        <p:grpSpPr>
          <a:xfrm>
            <a:off x="2432964" y="1850664"/>
            <a:ext cx="2444677" cy="2436655"/>
            <a:chOff x="1440917" y="1548121"/>
            <a:chExt cx="2027143" cy="2020491"/>
          </a:xfrm>
          <a:solidFill>
            <a:schemeClr val="tx2">
              <a:lumMod val="50000"/>
            </a:schemeClr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317E2BC-2AFF-D74F-B2B6-F590425AE0F7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1444243" y="1544795"/>
              <a:ext cx="2020491" cy="2027143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12" name="TextBox 71">
              <a:extLst>
                <a:ext uri="{FF2B5EF4-FFF2-40B4-BE49-F238E27FC236}">
                  <a16:creationId xmlns:a16="http://schemas.microsoft.com/office/drawing/2014/main" id="{A89C87FF-57A1-744E-975A-8E65FE129898}"/>
                </a:ext>
              </a:extLst>
            </p:cNvPr>
            <p:cNvSpPr txBox="1"/>
            <p:nvPr/>
          </p:nvSpPr>
          <p:spPr>
            <a:xfrm>
              <a:off x="1889683" y="2173729"/>
              <a:ext cx="1304283" cy="255211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讲授</a:t>
              </a:r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8C41BBE5-5D1B-8346-9DD6-88C60E8DA1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0406" y="2491031"/>
              <a:ext cx="652913" cy="48489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32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40</a:t>
              </a:r>
              <a:r>
                <a:rPr lang="en-US" altLang="zh-CN" sz="20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%</a:t>
              </a:r>
              <a:endParaRPr lang="zh-CN" altLang="en-US" sz="20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F98DE1E-EB15-3A4D-A094-A26C255A3E39}"/>
              </a:ext>
            </a:extLst>
          </p:cNvPr>
          <p:cNvGrpSpPr/>
          <p:nvPr/>
        </p:nvGrpSpPr>
        <p:grpSpPr>
          <a:xfrm>
            <a:off x="4391927" y="3573012"/>
            <a:ext cx="1978373" cy="1971881"/>
            <a:chOff x="3111668" y="2944827"/>
            <a:chExt cx="1640481" cy="1635098"/>
          </a:xfrm>
          <a:solidFill>
            <a:schemeClr val="tx2">
              <a:lumMod val="50000"/>
            </a:schemeClr>
          </a:solidFill>
        </p:grpSpPr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59CB3137-6491-984E-A858-9B2369368C36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3114360" y="2942135"/>
              <a:ext cx="1635098" cy="1640481"/>
            </a:xfrm>
            <a:custGeom>
              <a:avLst/>
              <a:gdLst>
                <a:gd name="T0" fmla="*/ 4570 w 5609"/>
                <a:gd name="T1" fmla="*/ 4570 h 5609"/>
                <a:gd name="T2" fmla="*/ 807 w 5609"/>
                <a:gd name="T3" fmla="*/ 4570 h 5609"/>
                <a:gd name="T4" fmla="*/ 30 w 5609"/>
                <a:gd name="T5" fmla="*/ 2575 h 5609"/>
                <a:gd name="T6" fmla="*/ 30 w 5609"/>
                <a:gd name="T7" fmla="*/ 30 h 5609"/>
                <a:gd name="T8" fmla="*/ 2574 w 5609"/>
                <a:gd name="T9" fmla="*/ 30 h 5609"/>
                <a:gd name="T10" fmla="*/ 4570 w 5609"/>
                <a:gd name="T11" fmla="*/ 807 h 5609"/>
                <a:gd name="T12" fmla="*/ 4570 w 5609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9" h="5609">
                  <a:moveTo>
                    <a:pt x="4570" y="4570"/>
                  </a:moveTo>
                  <a:cubicBezTo>
                    <a:pt x="3531" y="5609"/>
                    <a:pt x="1846" y="5609"/>
                    <a:pt x="807" y="4570"/>
                  </a:cubicBezTo>
                  <a:cubicBezTo>
                    <a:pt x="258" y="4022"/>
                    <a:pt x="0" y="3293"/>
                    <a:pt x="30" y="2575"/>
                  </a:cubicBezTo>
                  <a:lnTo>
                    <a:pt x="30" y="30"/>
                  </a:lnTo>
                  <a:lnTo>
                    <a:pt x="2574" y="30"/>
                  </a:lnTo>
                  <a:cubicBezTo>
                    <a:pt x="3293" y="0"/>
                    <a:pt x="4022" y="258"/>
                    <a:pt x="4570" y="807"/>
                  </a:cubicBezTo>
                  <a:cubicBezTo>
                    <a:pt x="5609" y="1846"/>
                    <a:pt x="5609" y="3531"/>
                    <a:pt x="4570" y="457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22" name="TextBox 75">
              <a:extLst>
                <a:ext uri="{FF2B5EF4-FFF2-40B4-BE49-F238E27FC236}">
                  <a16:creationId xmlns:a16="http://schemas.microsoft.com/office/drawing/2014/main" id="{CD8FF55A-D897-C54A-A951-95274CD21188}"/>
                </a:ext>
              </a:extLst>
            </p:cNvPr>
            <p:cNvSpPr txBox="1"/>
            <p:nvPr/>
          </p:nvSpPr>
          <p:spPr>
            <a:xfrm>
              <a:off x="3421327" y="3347926"/>
              <a:ext cx="1078663" cy="229690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实际操作</a:t>
              </a:r>
            </a:p>
          </p:txBody>
        </p:sp>
        <p:sp>
          <p:nvSpPr>
            <p:cNvPr id="23" name="TextBox 9">
              <a:extLst>
                <a:ext uri="{FF2B5EF4-FFF2-40B4-BE49-F238E27FC236}">
                  <a16:creationId xmlns:a16="http://schemas.microsoft.com/office/drawing/2014/main" id="{86200929-47D9-CB46-9A5D-A6F0C7C44A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66877" y="3620484"/>
              <a:ext cx="663547" cy="484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32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30</a:t>
              </a:r>
              <a:r>
                <a:rPr lang="en-US" altLang="zh-CN" sz="20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%</a:t>
              </a:r>
              <a:endParaRPr lang="zh-CN" altLang="en-US" sz="20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40EC85A-95AE-1C49-B721-9428EBEF8A27}"/>
              </a:ext>
            </a:extLst>
          </p:cNvPr>
          <p:cNvGrpSpPr/>
          <p:nvPr/>
        </p:nvGrpSpPr>
        <p:grpSpPr>
          <a:xfrm>
            <a:off x="5716683" y="2287533"/>
            <a:ext cx="1567951" cy="1562915"/>
            <a:chOff x="4254365" y="1910376"/>
            <a:chExt cx="1300156" cy="1295980"/>
          </a:xfrm>
          <a:solidFill>
            <a:schemeClr val="tx2">
              <a:lumMod val="50000"/>
            </a:schemeClr>
          </a:solidFill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0F3DE7FC-8126-504D-B390-F40F30DB0DE1}"/>
                </a:ext>
              </a:extLst>
            </p:cNvPr>
            <p:cNvSpPr>
              <a:spLocks/>
            </p:cNvSpPr>
            <p:nvPr/>
          </p:nvSpPr>
          <p:spPr bwMode="auto">
            <a:xfrm rot="2700000" flipH="1">
              <a:off x="4256453" y="1908288"/>
              <a:ext cx="1295980" cy="1300156"/>
            </a:xfrm>
            <a:custGeom>
              <a:avLst/>
              <a:gdLst>
                <a:gd name="T0" fmla="*/ 795 w 4296"/>
                <a:gd name="T1" fmla="*/ 796 h 4297"/>
                <a:gd name="T2" fmla="*/ 3678 w 4296"/>
                <a:gd name="T3" fmla="*/ 796 h 4297"/>
                <a:gd name="T4" fmla="*/ 4273 w 4296"/>
                <a:gd name="T5" fmla="*/ 2324 h 4297"/>
                <a:gd name="T6" fmla="*/ 4273 w 4296"/>
                <a:gd name="T7" fmla="*/ 4273 h 4297"/>
                <a:gd name="T8" fmla="*/ 2324 w 4296"/>
                <a:gd name="T9" fmla="*/ 4273 h 4297"/>
                <a:gd name="T10" fmla="*/ 795 w 4296"/>
                <a:gd name="T11" fmla="*/ 3678 h 4297"/>
                <a:gd name="T12" fmla="*/ 795 w 4296"/>
                <a:gd name="T13" fmla="*/ 796 h 4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6" h="4297">
                  <a:moveTo>
                    <a:pt x="795" y="796"/>
                  </a:moveTo>
                  <a:cubicBezTo>
                    <a:pt x="1591" y="0"/>
                    <a:pt x="2882" y="0"/>
                    <a:pt x="3678" y="796"/>
                  </a:cubicBezTo>
                  <a:cubicBezTo>
                    <a:pt x="4098" y="1216"/>
                    <a:pt x="4296" y="1774"/>
                    <a:pt x="4273" y="2324"/>
                  </a:cubicBezTo>
                  <a:lnTo>
                    <a:pt x="4273" y="4273"/>
                  </a:lnTo>
                  <a:lnTo>
                    <a:pt x="2324" y="4273"/>
                  </a:lnTo>
                  <a:cubicBezTo>
                    <a:pt x="1774" y="4297"/>
                    <a:pt x="1216" y="4098"/>
                    <a:pt x="795" y="3678"/>
                  </a:cubicBezTo>
                  <a:cubicBezTo>
                    <a:pt x="0" y="2882"/>
                    <a:pt x="0" y="1592"/>
                    <a:pt x="795" y="7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26" name="TextBox 79">
              <a:extLst>
                <a:ext uri="{FF2B5EF4-FFF2-40B4-BE49-F238E27FC236}">
                  <a16:creationId xmlns:a16="http://schemas.microsoft.com/office/drawing/2014/main" id="{013F5D44-3A1D-D748-A7ED-6A668D185DD5}"/>
                </a:ext>
              </a:extLst>
            </p:cNvPr>
            <p:cNvSpPr txBox="1"/>
            <p:nvPr/>
          </p:nvSpPr>
          <p:spPr>
            <a:xfrm>
              <a:off x="4434737" y="2241239"/>
              <a:ext cx="901312" cy="178648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任务</a:t>
              </a:r>
            </a:p>
          </p:txBody>
        </p:sp>
        <p:sp>
          <p:nvSpPr>
            <p:cNvPr id="27" name="TextBox 9">
              <a:extLst>
                <a:ext uri="{FF2B5EF4-FFF2-40B4-BE49-F238E27FC236}">
                  <a16:creationId xmlns:a16="http://schemas.microsoft.com/office/drawing/2014/main" id="{55309901-8105-0A45-9E75-BA69252A25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96940" y="2413757"/>
              <a:ext cx="654244" cy="4849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32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20</a:t>
              </a:r>
              <a:r>
                <a:rPr lang="en-US" altLang="zh-CN" sz="20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%</a:t>
              </a:r>
              <a:endParaRPr lang="zh-CN" altLang="en-US" sz="20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634D616F-1A8C-9A43-9235-E9F93002DEE4}"/>
              </a:ext>
            </a:extLst>
          </p:cNvPr>
          <p:cNvGrpSpPr/>
          <p:nvPr/>
        </p:nvGrpSpPr>
        <p:grpSpPr>
          <a:xfrm>
            <a:off x="4746546" y="1407064"/>
            <a:ext cx="1294367" cy="1290210"/>
            <a:chOff x="3395261" y="1209491"/>
            <a:chExt cx="1073298" cy="1069851"/>
          </a:xfrm>
          <a:solidFill>
            <a:schemeClr val="tx2">
              <a:lumMod val="50000"/>
            </a:schemeClr>
          </a:solidFill>
        </p:grpSpPr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62E1EDED-C29B-E945-894D-1F1E67A9D7D1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3396984" y="1207768"/>
              <a:ext cx="1069851" cy="1073298"/>
            </a:xfrm>
            <a:custGeom>
              <a:avLst/>
              <a:gdLst>
                <a:gd name="T0" fmla="*/ 795 w 4296"/>
                <a:gd name="T1" fmla="*/ 796 h 4297"/>
                <a:gd name="T2" fmla="*/ 3678 w 4296"/>
                <a:gd name="T3" fmla="*/ 796 h 4297"/>
                <a:gd name="T4" fmla="*/ 4273 w 4296"/>
                <a:gd name="T5" fmla="*/ 2324 h 4297"/>
                <a:gd name="T6" fmla="*/ 4273 w 4296"/>
                <a:gd name="T7" fmla="*/ 4273 h 4297"/>
                <a:gd name="T8" fmla="*/ 2324 w 4296"/>
                <a:gd name="T9" fmla="*/ 4273 h 4297"/>
                <a:gd name="T10" fmla="*/ 795 w 4296"/>
                <a:gd name="T11" fmla="*/ 3678 h 4297"/>
                <a:gd name="T12" fmla="*/ 795 w 4296"/>
                <a:gd name="T13" fmla="*/ 796 h 4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6" h="4297">
                  <a:moveTo>
                    <a:pt x="795" y="796"/>
                  </a:moveTo>
                  <a:cubicBezTo>
                    <a:pt x="1591" y="0"/>
                    <a:pt x="2882" y="0"/>
                    <a:pt x="3678" y="796"/>
                  </a:cubicBezTo>
                  <a:cubicBezTo>
                    <a:pt x="4098" y="1216"/>
                    <a:pt x="4296" y="1774"/>
                    <a:pt x="4273" y="2324"/>
                  </a:cubicBezTo>
                  <a:lnTo>
                    <a:pt x="4273" y="4273"/>
                  </a:lnTo>
                  <a:lnTo>
                    <a:pt x="2324" y="4273"/>
                  </a:lnTo>
                  <a:cubicBezTo>
                    <a:pt x="1774" y="4297"/>
                    <a:pt x="1216" y="4098"/>
                    <a:pt x="795" y="3678"/>
                  </a:cubicBezTo>
                  <a:cubicBezTo>
                    <a:pt x="0" y="2882"/>
                    <a:pt x="0" y="1592"/>
                    <a:pt x="795" y="7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Impact MT Std" pitchFamily="34" charset="0"/>
              </a:endParaRPr>
            </a:p>
          </p:txBody>
        </p:sp>
        <p:sp>
          <p:nvSpPr>
            <p:cNvPr id="30" name="TextBox 83">
              <a:extLst>
                <a:ext uri="{FF2B5EF4-FFF2-40B4-BE49-F238E27FC236}">
                  <a16:creationId xmlns:a16="http://schemas.microsoft.com/office/drawing/2014/main" id="{1CFB90C1-C1A2-C649-A48E-120D004BB6E4}"/>
                </a:ext>
              </a:extLst>
            </p:cNvPr>
            <p:cNvSpPr txBox="1"/>
            <p:nvPr/>
          </p:nvSpPr>
          <p:spPr>
            <a:xfrm>
              <a:off x="3582648" y="1516900"/>
              <a:ext cx="698523" cy="153126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答疑</a:t>
              </a:r>
            </a:p>
          </p:txBody>
        </p: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id="{41520C26-F065-8E4A-A663-E4BC7509AD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82648" y="1669699"/>
              <a:ext cx="505370" cy="3828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24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10</a:t>
              </a:r>
              <a:r>
                <a:rPr lang="en-US" altLang="zh-CN" sz="16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%</a:t>
              </a:r>
              <a:endParaRPr lang="zh-CN" altLang="en-US" sz="16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</p:grpSp>
      <p:sp>
        <p:nvSpPr>
          <p:cNvPr id="32" name="TextBox 85">
            <a:extLst>
              <a:ext uri="{FF2B5EF4-FFF2-40B4-BE49-F238E27FC236}">
                <a16:creationId xmlns:a16="http://schemas.microsoft.com/office/drawing/2014/main" id="{7E5CEB20-A433-2448-AE2D-1B75EB3DBC22}"/>
              </a:ext>
            </a:extLst>
          </p:cNvPr>
          <p:cNvSpPr txBox="1"/>
          <p:nvPr/>
        </p:nvSpPr>
        <p:spPr>
          <a:xfrm>
            <a:off x="6303743" y="1349448"/>
            <a:ext cx="3338756" cy="1923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对培训中出现的疑点进行讲解并归纳总结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TextBox 86">
            <a:extLst>
              <a:ext uri="{FF2B5EF4-FFF2-40B4-BE49-F238E27FC236}">
                <a16:creationId xmlns:a16="http://schemas.microsoft.com/office/drawing/2014/main" id="{13950AD1-6308-304B-A69E-678D186F991B}"/>
              </a:ext>
            </a:extLst>
          </p:cNvPr>
          <p:cNvSpPr txBox="1"/>
          <p:nvPr/>
        </p:nvSpPr>
        <p:spPr>
          <a:xfrm>
            <a:off x="7465608" y="2534023"/>
            <a:ext cx="3277448" cy="9618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讲授人在一个专题培训结束后，会有针对性的布置一些任务：脚本的流程图，操作手册，项目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demo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等等。参与者需利用空余时间完成布置的任务，并提交相应的材料。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87">
            <a:extLst>
              <a:ext uri="{FF2B5EF4-FFF2-40B4-BE49-F238E27FC236}">
                <a16:creationId xmlns:a16="http://schemas.microsoft.com/office/drawing/2014/main" id="{5AAC488B-1849-8046-840E-78D86981245E}"/>
              </a:ext>
            </a:extLst>
          </p:cNvPr>
          <p:cNvSpPr txBox="1"/>
          <p:nvPr/>
        </p:nvSpPr>
        <p:spPr>
          <a:xfrm>
            <a:off x="6379462" y="4900263"/>
            <a:ext cx="3123941" cy="384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由项目组成员利用空暇时间进行实际的操作，加深对讲授的技术点的理解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TextBox 88">
            <a:extLst>
              <a:ext uri="{FF2B5EF4-FFF2-40B4-BE49-F238E27FC236}">
                <a16:creationId xmlns:a16="http://schemas.microsoft.com/office/drawing/2014/main" id="{79A7DF4C-D462-104B-A57F-28DBBDDFEC30}"/>
              </a:ext>
            </a:extLst>
          </p:cNvPr>
          <p:cNvSpPr txBox="1"/>
          <p:nvPr/>
        </p:nvSpPr>
        <p:spPr>
          <a:xfrm>
            <a:off x="731907" y="4293096"/>
            <a:ext cx="2665128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主讲人通过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PPT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的形式对银保通中关键性技术进行专题性讲解，并进行演示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26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51" y="1196752"/>
            <a:ext cx="18224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8894"/>
            <a:ext cx="4621213" cy="659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45"/>
          <p:cNvSpPr txBox="1"/>
          <p:nvPr/>
        </p:nvSpPr>
        <p:spPr>
          <a:xfrm>
            <a:off x="630920" y="3292684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2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6" name="Rectangle 49"/>
          <p:cNvSpPr/>
          <p:nvPr/>
        </p:nvSpPr>
        <p:spPr>
          <a:xfrm>
            <a:off x="6961683" y="3068960"/>
            <a:ext cx="3888432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培训计划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969795" y="3645024"/>
            <a:ext cx="216024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SO_Shape"/>
          <p:cNvSpPr>
            <a:spLocks/>
          </p:cNvSpPr>
          <p:nvPr/>
        </p:nvSpPr>
        <p:spPr bwMode="auto">
          <a:xfrm>
            <a:off x="8569155" y="1703441"/>
            <a:ext cx="817242" cy="809071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0422" y="869609"/>
            <a:ext cx="14809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2"/>
                </a:solidFill>
                <a:latin typeface="Impact" pitchFamily="34" charset="0"/>
              </a:rPr>
              <a:t>3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</a:endParaRPr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6027925C-8E7E-BE4E-92C3-89129260B2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532B86-970F-2F4B-A862-4537C958290F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08CE189-95F7-2C46-9776-C0ACAAE90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1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94" y="116633"/>
            <a:ext cx="16383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336947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培训计划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BB7E05-1F06-BA40-8E6B-09E7419CB3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923" y="908720"/>
            <a:ext cx="7853771" cy="4869517"/>
          </a:xfrm>
          <a:prstGeom prst="rect">
            <a:avLst/>
          </a:prstGeom>
        </p:spPr>
      </p:pic>
      <p:sp>
        <p:nvSpPr>
          <p:cNvPr id="12" name="KSO_Shape">
            <a:extLst>
              <a:ext uri="{FF2B5EF4-FFF2-40B4-BE49-F238E27FC236}">
                <a16:creationId xmlns:a16="http://schemas.microsoft.com/office/drawing/2014/main" id="{2564B5F6-A164-AD49-9F52-2D16437F5F8B}"/>
              </a:ext>
            </a:extLst>
          </p:cNvPr>
          <p:cNvSpPr>
            <a:spLocks/>
          </p:cNvSpPr>
          <p:nvPr/>
        </p:nvSpPr>
        <p:spPr bwMode="auto">
          <a:xfrm>
            <a:off x="153347" y="161613"/>
            <a:ext cx="367200" cy="37217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645B34D-2C82-8F40-A13A-425AE14409AD}"/>
              </a:ext>
            </a:extLst>
          </p:cNvPr>
          <p:cNvSpPr txBox="1"/>
          <p:nvPr/>
        </p:nvSpPr>
        <p:spPr>
          <a:xfrm>
            <a:off x="7974694" y="2037544"/>
            <a:ext cx="37444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暂定：</a:t>
            </a:r>
            <a:endParaRPr kumimoji="1" lang="en-US" altLang="zh-CN" dirty="0"/>
          </a:p>
          <a:p>
            <a:r>
              <a:rPr kumimoji="1" lang="zh-CN" altLang="en-US" dirty="0"/>
              <a:t>一个或两个技术点进行一次专题培训，计划为每周三下班之后进行培训，从</a:t>
            </a:r>
            <a:r>
              <a:rPr kumimoji="1" lang="en-US" altLang="zh-CN" dirty="0"/>
              <a:t>2</a:t>
            </a:r>
            <a:r>
              <a:rPr kumimoji="1" lang="en-US" altLang="zh-Hans" dirty="0"/>
              <a:t>018</a:t>
            </a:r>
            <a:r>
              <a:rPr kumimoji="1" lang="zh-CN" altLang="en-US" dirty="0"/>
              <a:t>年</a:t>
            </a:r>
            <a:r>
              <a:rPr kumimoji="1" lang="en-US" altLang="zh-CN" dirty="0"/>
              <a:t>8</a:t>
            </a:r>
            <a:r>
              <a:rPr kumimoji="1" lang="zh-CN" altLang="en-US" dirty="0"/>
              <a:t>月</a:t>
            </a:r>
            <a:r>
              <a:rPr kumimoji="1" lang="en-US" altLang="zh-CN" dirty="0"/>
              <a:t>1</a:t>
            </a:r>
            <a:r>
              <a:rPr kumimoji="1" lang="en-US" altLang="zh-Hans" dirty="0"/>
              <a:t>5</a:t>
            </a:r>
            <a:r>
              <a:rPr kumimoji="1" lang="zh-CN" altLang="en-US" dirty="0"/>
              <a:t>号开始，时间两个到两个半小时，看培训进度及大家的理解情况，后续会动态的调整计划安排。特殊情况下，会安排几次周末培训，这些培训计划都会提前进行邮件告知。</a:t>
            </a:r>
          </a:p>
        </p:txBody>
      </p:sp>
    </p:spTree>
    <p:extLst>
      <p:ext uri="{BB962C8B-B14F-4D97-AF65-F5344CB8AC3E}">
        <p14:creationId xmlns:p14="http://schemas.microsoft.com/office/powerpoint/2010/main" val="386546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623139"/>
            <a:ext cx="1219358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 flipH="1">
            <a:off x="0" y="4522187"/>
            <a:ext cx="4032448" cy="2198473"/>
            <a:chOff x="5917425" y="3435846"/>
            <a:chExt cx="3226575" cy="1707654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1345059" y="1773350"/>
            <a:ext cx="9937029" cy="2422315"/>
          </a:xfrm>
          <a:prstGeom prst="rect">
            <a:avLst/>
          </a:prstGeom>
          <a:solidFill>
            <a:schemeClr val="bg1">
              <a:lumMod val="50000"/>
              <a:alpha val="1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3433291" y="2708920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结束</a:t>
            </a: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3433291" y="2420888"/>
            <a:ext cx="55446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FIN</a:t>
            </a:r>
            <a:endParaRPr lang="zh-CN" altLang="en-US" sz="21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2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01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自定义 606">
      <a:dk1>
        <a:sysClr val="windowText" lastClr="000000"/>
      </a:dk1>
      <a:lt1>
        <a:sysClr val="window" lastClr="FFFFFF"/>
      </a:lt1>
      <a:dk2>
        <a:srgbClr val="2875C0"/>
      </a:dk2>
      <a:lt2>
        <a:srgbClr val="E7E6E6"/>
      </a:lt2>
      <a:accent1>
        <a:srgbClr val="06064C"/>
      </a:accent1>
      <a:accent2>
        <a:srgbClr val="2875C0"/>
      </a:accent2>
      <a:accent3>
        <a:srgbClr val="06064C"/>
      </a:accent3>
      <a:accent4>
        <a:srgbClr val="2875C0"/>
      </a:accent4>
      <a:accent5>
        <a:srgbClr val="06064C"/>
      </a:accent5>
      <a:accent6>
        <a:srgbClr val="2875C0"/>
      </a:accent6>
      <a:hlink>
        <a:srgbClr val="06064C"/>
      </a:hlink>
      <a:folHlink>
        <a:srgbClr val="2875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397</Words>
  <Application>Microsoft Macintosh PowerPoint</Application>
  <PresentationFormat>自定义</PresentationFormat>
  <Paragraphs>67</Paragraphs>
  <Slides>9</Slides>
  <Notes>9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9</vt:i4>
      </vt:variant>
    </vt:vector>
  </HeadingPairs>
  <TitlesOfParts>
    <vt:vector size="22" baseType="lpstr">
      <vt:lpstr>方正大黑简体</vt:lpstr>
      <vt:lpstr>方正兰亭超细黑简体</vt:lpstr>
      <vt:lpstr>方正兰亭黑简体</vt:lpstr>
      <vt:lpstr>宋体</vt:lpstr>
      <vt:lpstr>微软雅黑</vt:lpstr>
      <vt:lpstr>LilyUPC</vt:lpstr>
      <vt:lpstr>Arial</vt:lpstr>
      <vt:lpstr>Calibri</vt:lpstr>
      <vt:lpstr>Calibri Light</vt:lpstr>
      <vt:lpstr>Impact</vt:lpstr>
      <vt:lpstr>Impact MT Std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001.pptx</dc:title>
  <dc:creator/>
  <cp:lastModifiedBy/>
  <cp:revision>1</cp:revision>
  <dcterms:created xsi:type="dcterms:W3CDTF">2016-11-25T04:42:30Z</dcterms:created>
  <dcterms:modified xsi:type="dcterms:W3CDTF">2018-08-13T08:46:43Z</dcterms:modified>
</cp:coreProperties>
</file>